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1</c:v>
                </c:pt>
                <c:pt idx="3">
                  <c:v>46</c:v>
                </c:pt>
                <c:pt idx="4">
                  <c:v>0</c:v>
                </c:pt>
                <c:pt idx="5">
                  <c:v>0</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Sheet1!$B$2:$B$6</c:f>
              <c:numCache>
                <c:formatCode>0.0</c:formatCode>
                <c:ptCount val="5"/>
                <c:pt idx="0">
                  <c:v>8.4</c:v>
                </c:pt>
                <c:pt idx="1">
                  <c:v>8.1</c:v>
                </c:pt>
                <c:pt idx="2">
                  <c:v>7.5</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Sheet1!$C$2:$C$6</c:f>
              <c:numCache>
                <c:formatCode>0.0</c:formatCode>
                <c:ptCount val="5"/>
                <c:pt idx="0">
                  <c:v>1.5999999999999996</c:v>
                </c:pt>
                <c:pt idx="1">
                  <c:v>1.9000000000000004</c:v>
                </c:pt>
                <c:pt idx="2">
                  <c:v>2.5</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Sheet1!$B$2:$B$6</c:f>
              <c:numCache>
                <c:formatCode>0.0</c:formatCode>
                <c:ptCount val="5"/>
                <c:pt idx="0">
                  <c:v>6.6</c:v>
                </c:pt>
                <c:pt idx="1">
                  <c:v>6.7</c:v>
                </c:pt>
                <c:pt idx="2">
                  <c:v>6.8</c:v>
                </c:pt>
                <c:pt idx="3">
                  <c:v>6.9</c:v>
                </c:pt>
                <c:pt idx="4">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Sheet1!$C$2:$C$6</c:f>
              <c:numCache>
                <c:formatCode>0.0</c:formatCode>
                <c:ptCount val="5"/>
                <c:pt idx="0">
                  <c:v>3.4000000000000004</c:v>
                </c:pt>
                <c:pt idx="1">
                  <c:v>3.3</c:v>
                </c:pt>
                <c:pt idx="2">
                  <c:v>3.2</c:v>
                </c:pt>
                <c:pt idx="3">
                  <c:v>3.0999999999999996</c:v>
                </c:pt>
                <c:pt idx="4">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0.18206789855500016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9.0764999999999318E-2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0.94758000000000031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9.0765000000000207E-2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0.3255669999999995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0.64506000000000085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6.7425750000000004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0.17207817342529985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9.2332999999999998E-2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0.96394100000000016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9.2332999999999998E-2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0.33118800000000004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0.85908599999999957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7.0138249999999998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1.3763509999999997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0.48098000000000063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0.13409300000000002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1.3999179999999996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0.13409300000000002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0.42497631179690032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8.1974429999999998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8.7148000000000003E-2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0.3470930000000001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9.6766999999999825E-2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1.0102330000000004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9.6766999999999825E-2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0.3470930000000001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0.58722899999999978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6.7911190000000001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0.15417000000000058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0.33363999999999994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9.3015999999999543E-2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0.97107799999999944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9.301700000000146E-2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0.33363999999999905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0.79209100000000099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7.6801029999999999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9.4310000000000116E-2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0.13851099999999938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3.8615999999999318E-2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0.40314600000000134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3.8616999999998569E-2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0.13851100000000116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0.17051499999999997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8.8798069999999996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7</c:v>
                </c:pt>
                <c:pt idx="1">
                  <c:v>33</c:v>
                </c:pt>
                <c:pt idx="2">
                  <c:v>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0.10240599999999977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0.32345800000000002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9.0177999999999869E-2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0.94144200000000033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9.017699999999973E-2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0.32345800000000047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0.76465799999999984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4.4082330000000001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0.32549799999999962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0.34371600000000058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9.5824999999999605E-2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1.0004030000000004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9.5824999999999605E-2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0.34371599999999969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0.86012100000000036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6.4239480000000002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0.37086098525759947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0.15415400000000012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1.6093390000000003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0.1541529999999991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0.5529320000000002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0.66597500000000132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7.2800900000000004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0.86427599999999938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0.412852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0.11509899999999984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1.2016270000000011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0.11509999999999998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0.41285099999999986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0.3714669999999991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7.6288809999999998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1.1112420000000003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0.44927799999999962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0.12525500000000012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1.3076470000000002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0.12525500000000012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0.44927799999999962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0.77434700000000056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6.0166500000000003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The hospital and ward Q5. Were you ever prevented from sleeping at night by noise from other patients?</c:v>
                </c:pt>
                <c:pt idx="2">
                  <c:v>Nurses Q22. In your opinion, were there enough nurses on duty to care for you in hospital?</c:v>
                </c:pt>
                <c:pt idx="3">
                  <c:v>Your care and treatment Q30. Were you able to get a member of staff to help you when you needed attention?</c:v>
                </c:pt>
                <c:pt idx="4">
                  <c:v>Respect and dignity Q47. Overall, did you feel you were treated with respect and dignity while you were in the hospital?</c:v>
                </c:pt>
              </c:strCache>
            </c:strRef>
          </c:cat>
          <c:val>
            <c:numRef>
              <c:f>Sheet1!$B$2:$B$6</c:f>
              <c:numCache>
                <c:formatCode>0.0</c:formatCode>
                <c:ptCount val="5"/>
                <c:pt idx="0">
                  <c:v>1.5</c:v>
                </c:pt>
                <c:pt idx="1">
                  <c:v>6</c:v>
                </c:pt>
                <c:pt idx="2">
                  <c:v>7.3</c:v>
                </c:pt>
                <c:pt idx="3">
                  <c:v>8.1</c:v>
                </c:pt>
                <c:pt idx="4">
                  <c:v>9</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The hospital and ward Q5. Were you ever prevented from sleeping at night by noise from other patients?</c:v>
                </c:pt>
                <c:pt idx="2">
                  <c:v>Nurses Q22. In your opinion, were there enough nurses on duty to care for you in hospital?</c:v>
                </c:pt>
                <c:pt idx="3">
                  <c:v>Your care and treatment Q30. Were you able to get a member of staff to help you when you needed attention?</c:v>
                </c:pt>
                <c:pt idx="4">
                  <c:v>Respect and dignity Q47. Overall, did you feel you were treated with respect and dignity while you were in the hospital?</c:v>
                </c:pt>
              </c:strCache>
            </c:strRef>
          </c:cat>
          <c:val>
            <c:numRef>
              <c:f>Sheet1!$C$2:$C$6</c:f>
              <c:numCache>
                <c:formatCode>0.0</c:formatCode>
                <c:ptCount val="5"/>
                <c:pt idx="0">
                  <c:v>1.4</c:v>
                </c:pt>
                <c:pt idx="1">
                  <c:v>6</c:v>
                </c:pt>
                <c:pt idx="2">
                  <c:v>7.3</c:v>
                </c:pt>
                <c:pt idx="3">
                  <c:v>8.1</c:v>
                </c:pt>
                <c:pt idx="4">
                  <c:v>9.1</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Your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Your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Your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Your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Your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Your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Your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Your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1.5097915151756001</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Sheet1!$B$2:$B$6</c:f>
              <c:numCache>
                <c:formatCode>0.0</c:formatCode>
                <c:ptCount val="5"/>
                <c:pt idx="0">
                  <c:v>2.9</c:v>
                </c:pt>
                <c:pt idx="1">
                  <c:v>2.8</c:v>
                </c:pt>
                <c:pt idx="2">
                  <c:v>2.6</c:v>
                </c:pt>
                <c:pt idx="3">
                  <c:v>1.9</c:v>
                </c:pt>
                <c:pt idx="4">
                  <c:v>1.9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Sheet1!$C$2:$C$6</c:f>
              <c:numCache>
                <c:formatCode>0.0</c:formatCode>
                <c:ptCount val="5"/>
                <c:pt idx="0">
                  <c:v>7.1</c:v>
                </c:pt>
                <c:pt idx="1">
                  <c:v>7.2</c:v>
                </c:pt>
                <c:pt idx="2">
                  <c:v>7.4</c:v>
                </c:pt>
                <c:pt idx="3">
                  <c:v>8.1</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Sheet1!$B$2:$B$6</c:f>
              <c:numCache>
                <c:formatCode>0.0</c:formatCode>
                <c:ptCount val="5"/>
                <c:pt idx="0">
                  <c:v>0.5</c:v>
                </c:pt>
                <c:pt idx="1">
                  <c:v>0.7</c:v>
                </c:pt>
                <c:pt idx="2">
                  <c:v>0.8</c:v>
                </c:pt>
                <c:pt idx="3">
                  <c:v>0.9</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Sheet1!$C$2:$C$6</c:f>
              <c:numCache>
                <c:formatCode>0.0</c:formatCode>
                <c:ptCount val="5"/>
                <c:pt idx="0">
                  <c:v>9.5</c:v>
                </c:pt>
                <c:pt idx="1">
                  <c:v>9.3000000000000007</c:v>
                </c:pt>
                <c:pt idx="2">
                  <c:v>9.1999999999999993</c:v>
                </c:pt>
                <c:pt idx="3">
                  <c:v>9.1</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6.9426557190600036E-2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0.13036400000000004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1.360978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0.13036400000000015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0.46760099999999971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0.78483800000000015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1.509792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Your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Your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Your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Your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Your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Your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Your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Your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9.0410890899009004</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Admission to hospital Q2. How did you feel about the length of time you were on the waiting list before your admission to hospital?</c:v>
                </c:pt>
                <c:pt idx="1">
                  <c:v>Your care and treatment Q27. Were you able to discuss your condition or treatment with hospital staff without being overheard?</c:v>
                </c:pt>
                <c:pt idx="2">
                  <c:v>The hospital and ward Q4. Did you get help from staff to keep in touch with your family and friends?</c:v>
                </c:pt>
                <c:pt idx="3">
                  <c:v>Operations and procedures Q32. Beforehand, how well did hospital staff answer your questions about the operations or procedures?</c:v>
                </c:pt>
                <c:pt idx="4">
                  <c:v>The hospital and ward Q13. Did you get enough help from staff to eat your meals?</c:v>
                </c:pt>
              </c:strCache>
            </c:strRef>
          </c:cat>
          <c:val>
            <c:numRef>
              <c:f>Sheet1!$B$2:$B$6</c:f>
              <c:numCache>
                <c:formatCode>0.0</c:formatCode>
                <c:ptCount val="5"/>
                <c:pt idx="0">
                  <c:v>6.6</c:v>
                </c:pt>
                <c:pt idx="1">
                  <c:v>5.7</c:v>
                </c:pt>
                <c:pt idx="2">
                  <c:v>7.2</c:v>
                </c:pt>
                <c:pt idx="3">
                  <c:v>8.5</c:v>
                </c:pt>
                <c:pt idx="4">
                  <c:v>7.1</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Q2. How did you feel about the length of time you were on the waiting list before your admission to hospital?</c:v>
                </c:pt>
                <c:pt idx="1">
                  <c:v>Your care and treatment Q27. Were you able to discuss your condition or treatment with hospital staff without being overheard?</c:v>
                </c:pt>
                <c:pt idx="2">
                  <c:v>The hospital and ward Q4. Did you get help from staff to keep in touch with your family and friends?</c:v>
                </c:pt>
                <c:pt idx="3">
                  <c:v>Operations and procedures Q32. Beforehand, how well did hospital staff answer your questions about the operations or procedures?</c:v>
                </c:pt>
                <c:pt idx="4">
                  <c:v>The hospital and ward Q13. Did you get enough help from staff to eat your meals?</c:v>
                </c:pt>
              </c:strCache>
            </c:strRef>
          </c:cat>
          <c:val>
            <c:numRef>
              <c:f>Sheet1!$C$2:$C$6</c:f>
              <c:numCache>
                <c:formatCode>0.0</c:formatCode>
                <c:ptCount val="5"/>
                <c:pt idx="0">
                  <c:v>7.5</c:v>
                </c:pt>
                <c:pt idx="1">
                  <c:v>6.3</c:v>
                </c:pt>
                <c:pt idx="2">
                  <c:v>7.7</c:v>
                </c:pt>
                <c:pt idx="3">
                  <c:v>8.9</c:v>
                </c:pt>
                <c:pt idx="4">
                  <c:v>7.5</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Sheet1!$B$2:$B$6</c:f>
              <c:numCache>
                <c:formatCode>0.0</c:formatCode>
                <c:ptCount val="5"/>
                <c:pt idx="0">
                  <c:v>9.6999999999999993</c:v>
                </c:pt>
                <c:pt idx="1">
                  <c:v>9.6</c:v>
                </c:pt>
                <c:pt idx="2">
                  <c:v>9.4</c:v>
                </c:pt>
                <c:pt idx="3">
                  <c:v>9.4</c:v>
                </c:pt>
                <c:pt idx="4">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Sheet1!$C$2:$C$6</c:f>
              <c:numCache>
                <c:formatCode>0.0</c:formatCode>
                <c:ptCount val="5"/>
                <c:pt idx="0">
                  <c:v>0.30000000000000071</c:v>
                </c:pt>
                <c:pt idx="1">
                  <c:v>0.40000000000000036</c:v>
                </c:pt>
                <c:pt idx="2">
                  <c:v>0.59999999999999964</c:v>
                </c:pt>
                <c:pt idx="3">
                  <c:v>0.59999999999999964</c:v>
                </c:pt>
                <c:pt idx="4">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Sheet1!$B$2:$B$6</c:f>
              <c:numCache>
                <c:formatCode>0.0</c:formatCode>
                <c:ptCount val="5"/>
                <c:pt idx="0">
                  <c:v>8.6999999999999993</c:v>
                </c:pt>
                <c:pt idx="1">
                  <c:v>8.8000000000000007</c:v>
                </c:pt>
                <c:pt idx="2">
                  <c:v>8.8000000000000007</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Sheet1!$C$2:$C$6</c:f>
              <c:numCache>
                <c:formatCode>0.0</c:formatCode>
                <c:ptCount val="5"/>
                <c:pt idx="0">
                  <c:v>1.3000000000000007</c:v>
                </c:pt>
                <c:pt idx="1">
                  <c:v>1.1999999999999993</c:v>
                </c:pt>
                <c:pt idx="2">
                  <c:v>1.1999999999999993</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0.2261210000000009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0.23241499999999959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6.479599999999941E-2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0.67645700000000097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6.479599999999941E-2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0.23241499999999959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5.3579000000000931E-2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9.0410889999999995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Your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Your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Your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Your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Your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Your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Your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Your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7.9001164807308202</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Sheet1!$B$2:$B$6</c:f>
              <c:numCache>
                <c:formatCode>0.0</c:formatCode>
                <c:ptCount val="5"/>
                <c:pt idx="0">
                  <c:v>9.4</c:v>
                </c:pt>
                <c:pt idx="1">
                  <c:v>9</c:v>
                </c:pt>
                <c:pt idx="2">
                  <c:v>8.6</c:v>
                </c:pt>
                <c:pt idx="3">
                  <c:v>8.5</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Sheet1!$C$2:$C$6</c:f>
              <c:numCache>
                <c:formatCode>0.0</c:formatCode>
                <c:ptCount val="5"/>
                <c:pt idx="0">
                  <c:v>0.59999999999999964</c:v>
                </c:pt>
                <c:pt idx="1">
                  <c:v>1</c:v>
                </c:pt>
                <c:pt idx="2">
                  <c:v>1.4000000000000004</c:v>
                </c:pt>
                <c:pt idx="3">
                  <c:v>1.5</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Sheet1!$B$2:$B$6</c:f>
              <c:numCache>
                <c:formatCode>0.0</c:formatCode>
                <c:ptCount val="5"/>
                <c:pt idx="0">
                  <c:v>7.7</c:v>
                </c:pt>
                <c:pt idx="1">
                  <c:v>7.8</c:v>
                </c:pt>
                <c:pt idx="2">
                  <c:v>7.9</c:v>
                </c:pt>
                <c:pt idx="3">
                  <c:v>7.9</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Sheet1!$C$2:$C$6</c:f>
              <c:numCache>
                <c:formatCode>0.0</c:formatCode>
                <c:ptCount val="5"/>
                <c:pt idx="0">
                  <c:v>2.2999999999999998</c:v>
                </c:pt>
                <c:pt idx="1">
                  <c:v>2.2000000000000002</c:v>
                </c:pt>
                <c:pt idx="2">
                  <c:v>2.0999999999999996</c:v>
                </c:pt>
                <c:pt idx="3">
                  <c:v>2.0999999999999996</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0.26633002827430019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8.1320999999999977E-2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0.84898400000000063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8.1320999999999088E-2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0.29169200000000117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0.46379199999999976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7.9001159999999997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5.9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4.0999999999999996</c:v>
                </c:pt>
                <c:pt idx="1">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5.8</c:v>
                </c:pt>
                <c:pt idx="1">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4.2</c:v>
                </c:pt>
                <c:pt idx="1">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6.6</c:v>
                </c:pt>
                <c:pt idx="1">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Your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Your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Your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Your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Your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Your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Your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Your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6.6771938218121401</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Sheet1!$B$2:$B$6</c:f>
              <c:numCache>
                <c:formatCode>0.0</c:formatCode>
                <c:ptCount val="5"/>
                <c:pt idx="0">
                  <c:v>8.3000000000000007</c:v>
                </c:pt>
                <c:pt idx="1">
                  <c:v>7.9</c:v>
                </c:pt>
                <c:pt idx="2">
                  <c:v>7.9</c:v>
                </c:pt>
                <c:pt idx="3">
                  <c:v>7.7</c:v>
                </c:pt>
                <c:pt idx="4">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Sheet1!$C$2:$C$6</c:f>
              <c:numCache>
                <c:formatCode>0.0</c:formatCode>
                <c:ptCount val="5"/>
                <c:pt idx="0">
                  <c:v>1.6999999999999993</c:v>
                </c:pt>
                <c:pt idx="1">
                  <c:v>2.0999999999999996</c:v>
                </c:pt>
                <c:pt idx="2">
                  <c:v>2.0999999999999996</c:v>
                </c:pt>
                <c:pt idx="3">
                  <c:v>2.2999999999999998</c:v>
                </c:pt>
                <c:pt idx="4">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5.7</c:v>
                </c:pt>
                <c:pt idx="1">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4.3</c:v>
                </c:pt>
                <c:pt idx="1">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9.4</c:v>
                </c:pt>
                <c:pt idx="1">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0.59999999999999964</c:v>
                </c:pt>
                <c:pt idx="1">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Sheet1!$B$2:$B$6</c:f>
              <c:numCache>
                <c:formatCode>0.0</c:formatCode>
                <c:ptCount val="5"/>
                <c:pt idx="0">
                  <c:v>6.5</c:v>
                </c:pt>
                <c:pt idx="1">
                  <c:v>6.5</c:v>
                </c:pt>
                <c:pt idx="2">
                  <c:v>6.6</c:v>
                </c:pt>
                <c:pt idx="3">
                  <c:v>6.6</c:v>
                </c:pt>
                <c:pt idx="4">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Sheet1!$C$2:$C$6</c:f>
              <c:numCache>
                <c:formatCode>0.0</c:formatCode>
                <c:ptCount val="5"/>
                <c:pt idx="0">
                  <c:v>3.5</c:v>
                </c:pt>
                <c:pt idx="1">
                  <c:v>3.5</c:v>
                </c:pt>
                <c:pt idx="2">
                  <c:v>3.4000000000000004</c:v>
                </c:pt>
                <c:pt idx="3">
                  <c:v>3.4000000000000004</c:v>
                </c:pt>
                <c:pt idx="4">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6.7</c:v>
                </c:pt>
                <c:pt idx="1">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8.3000000000000007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0.48441044194090033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0.16729199999999977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1.7465039999999998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0.76735099999999967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0.77779300000000084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6.7898240000000003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4.3</c:v>
                </c:pt>
                <c:pt idx="1">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0.28879165905420034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0.17959199999999953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1.8749140000000004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0.74051302339620051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6.5645639999999998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6.6</c:v>
                </c:pt>
                <c:pt idx="1">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6.6</c:v>
                </c:pt>
                <c:pt idx="1">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Your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Your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Your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Your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Your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Your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Your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Your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7.5126545273236003</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6.7</c:v>
                </c:pt>
                <c:pt idx="1">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7.4</c:v>
                </c:pt>
                <c:pt idx="1">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Sheet1!$B$2:$B$6</c:f>
              <c:numCache>
                <c:formatCode>0.0</c:formatCode>
                <c:ptCount val="5"/>
                <c:pt idx="0">
                  <c:v>8.3000000000000007</c:v>
                </c:pt>
                <c:pt idx="1">
                  <c:v>8.1</c:v>
                </c:pt>
                <c:pt idx="2">
                  <c:v>8</c:v>
                </c:pt>
                <c:pt idx="3">
                  <c:v>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Sheet1!$C$2:$C$6</c:f>
              <c:numCache>
                <c:formatCode>0.0</c:formatCode>
                <c:ptCount val="5"/>
                <c:pt idx="0">
                  <c:v>1.6999999999999993</c:v>
                </c:pt>
                <c:pt idx="1">
                  <c:v>1.9000000000000004</c:v>
                </c:pt>
                <c:pt idx="2">
                  <c:v>2</c:v>
                </c:pt>
                <c:pt idx="3">
                  <c:v>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3.9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6.1</c:v>
                </c:pt>
                <c:pt idx="1">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5.6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4.4000000000000004</c:v>
                </c:pt>
                <c:pt idx="1">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Sheet1!$B$2:$B$6</c:f>
              <c:numCache>
                <c:formatCode>0.0</c:formatCode>
                <c:ptCount val="5"/>
                <c:pt idx="0">
                  <c:v>7.2</c:v>
                </c:pt>
                <c:pt idx="1">
                  <c:v>7.3</c:v>
                </c:pt>
                <c:pt idx="2">
                  <c:v>7.3</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Sheet1!$C$2:$C$6</c:f>
              <c:numCache>
                <c:formatCode>0.0</c:formatCode>
                <c:ptCount val="5"/>
                <c:pt idx="0">
                  <c:v>2.8</c:v>
                </c:pt>
                <c:pt idx="1">
                  <c:v>2.7</c:v>
                </c:pt>
                <c:pt idx="2">
                  <c:v>2.7</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5.4</c:v>
                </c:pt>
                <c:pt idx="1">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4.5999999999999996</c:v>
                </c:pt>
                <c:pt idx="1">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1.1000000000000001</c:v>
                </c:pt>
                <c:pt idx="1">
                  <c:v>1.4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8.9</c:v>
                </c:pt>
                <c:pt idx="1">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96.516400000000004</c:v>
                </c:pt>
                <c:pt idx="1">
                  <c:v>0.61480000000000001</c:v>
                </c:pt>
                <c:pt idx="2">
                  <c:v>0.81969999999999998</c:v>
                </c:pt>
                <c:pt idx="3">
                  <c:v>0.2049</c:v>
                </c:pt>
                <c:pt idx="4">
                  <c:v>0.2049</c:v>
                </c:pt>
                <c:pt idx="5">
                  <c:v>1.6393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2.4998999999999327E-2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0.47712400000000077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0.13301799999999986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1.3886949999999993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0.61014199999999974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0.43847900000000095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7.1594769999999999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1.9526097101899786E-2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0.18923600000000018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1.9755989999999999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0.86800700000000042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1.6219289999999997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6.035247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7.0129000000000552E-2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0.32170100000000001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8.9687999999999768E-2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0.93633000000000077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0.41138899999999978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0.46650799999999926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7.829199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3.3079999999999998E-2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0.30792999999999981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8.584899999999962E-2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0.89624699999999979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0.39377900000000032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0.39085400000000092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8.0454089999999994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0.47250609375559982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0.15493299999999977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1.6174750000000007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0.71065999999999896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0.8161480000000001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6.5716239999999999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7.2397000000000489E-2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0.23730800000000052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6.6158999999998969E-2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0.69069799999999937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6.6159999999999997E-2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0.23730800000000052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0.1356970000000004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9.0413820000000005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0.25358002279209924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0.10498900000000067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1.0960729999999996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0.10498899999999978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0.37658599999999964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0.22666300000000028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7.9965200000000003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0.1880143685358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0.10218900000000009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1.0668390000000008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0.1021889999999992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0.36654099999999978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0.36086300000000016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7.972353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18.162800000000001</c:v>
                </c:pt>
                <c:pt idx="1">
                  <c:v>0.20880000000000001</c:v>
                </c:pt>
                <c:pt idx="2">
                  <c:v>77.453000000000003</c:v>
                </c:pt>
                <c:pt idx="3">
                  <c:v>0.20880000000000001</c:v>
                </c:pt>
                <c:pt idx="4">
                  <c:v>0.20880000000000001</c:v>
                </c:pt>
                <c:pt idx="5">
                  <c:v>0</c:v>
                </c:pt>
                <c:pt idx="6">
                  <c:v>0.20880000000000001</c:v>
                </c:pt>
                <c:pt idx="7">
                  <c:v>1.8789</c:v>
                </c:pt>
                <c:pt idx="8">
                  <c:v>1.6700999999999999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0.47545399999999916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0.41181100000000015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0.1148100000000003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1.1986009999999991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0.1148100000000003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0.41181100000000015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0.29978999999999978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8.1610200000000006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0.34958896031469955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0.11363599999999963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1.1863340000000004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0.11363500000000037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0.4075969999999991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0.69170900000000124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6.7788560000000002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0.27902200992980042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0.15786999999999995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1.6481479999999999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0.15786999999999907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0.5662660000000006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0.29781499999999994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7.1085289999999999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0.42675653586259976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0.18676500000000029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1.9498040000000003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0.1867649999999994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0.66990900000000053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0.92791000000000068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5.8171200000000001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0.18512400000000007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0.22743099999999927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6.340499999999949E-2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0.6619489999999999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6.3406000000000518E-2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0.16340882841040028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9.1477749999999993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0.80179999999999996</c:v>
                </c:pt>
                <c:pt idx="1">
                  <c:v>0.19820000000000004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0.80179999999999996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Your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Your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Your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Your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Your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Your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Your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Your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8.5589506710777403</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Sheet1!$B$2:$B$6</c:f>
              <c:numCache>
                <c:formatCode>0.0</c:formatCode>
                <c:ptCount val="5"/>
                <c:pt idx="0">
                  <c:v>9.5</c:v>
                </c:pt>
                <c:pt idx="1">
                  <c:v>9.5</c:v>
                </c:pt>
                <c:pt idx="2">
                  <c:v>9</c:v>
                </c:pt>
                <c:pt idx="3">
                  <c:v>9</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Sheet1!$C$2:$C$6</c:f>
              <c:numCache>
                <c:formatCode>0.0</c:formatCode>
                <c:ptCount val="5"/>
                <c:pt idx="0">
                  <c:v>0.5</c:v>
                </c:pt>
                <c:pt idx="1">
                  <c:v>0.5</c:v>
                </c:pt>
                <c:pt idx="2">
                  <c:v>1</c:v>
                </c:pt>
                <c:pt idx="3">
                  <c:v>1</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Sheet1!$B$2:$B$6</c:f>
              <c:numCache>
                <c:formatCode>0.0</c:formatCode>
                <c:ptCount val="5"/>
                <c:pt idx="0">
                  <c:v>8.4</c:v>
                </c:pt>
                <c:pt idx="1">
                  <c:v>8.4</c:v>
                </c:pt>
                <c:pt idx="2">
                  <c:v>8.4</c:v>
                </c:pt>
                <c:pt idx="3">
                  <c:v>8.4</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Sheet1!$C$2:$C$6</c:f>
              <c:numCache>
                <c:formatCode>0.0</c:formatCode>
                <c:ptCount val="5"/>
                <c:pt idx="0">
                  <c:v>1.5999999999999996</c:v>
                </c:pt>
                <c:pt idx="1">
                  <c:v>1.5999999999999996</c:v>
                </c:pt>
                <c:pt idx="2">
                  <c:v>1.5999999999999996</c:v>
                </c:pt>
                <c:pt idx="3">
                  <c:v>1.5999999999999996</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0.11006999999999945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0.24381500000000056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6.7973999999999535E-2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0.70964000000000027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6.7973999999999535E-2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0.24381499999999967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0.19878100000000032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8.309564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3.3890000000003084E-3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0.20185000000000031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5.6274000000000157E-2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0.58749500000000054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5.6274000000000157E-2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0.20184999999999853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0.17207600000000056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8.9695739999999997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0.18136323587500058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7.8963999999999146E-2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0.82437600000000089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7.8963999999999146E-2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0.28323699999999974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0.12109400000000115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8.3977129999999995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49.272300000000001</c:v>
                </c:pt>
                <c:pt idx="2">
                  <c:v>50.103999999999999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Your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Your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Your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Your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Your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Your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Your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Your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8.3051255583228194</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Sheet1!$B$2:$B$6</c:f>
              <c:numCache>
                <c:formatCode>0.0</c:formatCode>
                <c:ptCount val="5"/>
                <c:pt idx="0">
                  <c:v>9.4</c:v>
                </c:pt>
                <c:pt idx="1">
                  <c:v>9</c:v>
                </c:pt>
                <c:pt idx="2">
                  <c:v>8.8000000000000007</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Sheet1!$C$2:$C$6</c:f>
              <c:numCache>
                <c:formatCode>0.0</c:formatCode>
                <c:ptCount val="5"/>
                <c:pt idx="0">
                  <c:v>0.59999999999999964</c:v>
                </c:pt>
                <c:pt idx="1">
                  <c:v>1</c:v>
                </c:pt>
                <c:pt idx="2">
                  <c:v>1.1999999999999993</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Sheet1!$B$2:$B$6</c:f>
              <c:numCache>
                <c:formatCode>0.0</c:formatCode>
                <c:ptCount val="5"/>
                <c:pt idx="0">
                  <c:v>7.9</c:v>
                </c:pt>
                <c:pt idx="1">
                  <c:v>8.1</c:v>
                </c:pt>
                <c:pt idx="2">
                  <c:v>8.1</c:v>
                </c:pt>
                <c:pt idx="3">
                  <c:v>8.1</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Sheet1!$C$2:$C$6</c:f>
              <c:numCache>
                <c:formatCode>0.0</c:formatCode>
                <c:ptCount val="5"/>
                <c:pt idx="0">
                  <c:v>2.0999999999999996</c:v>
                </c:pt>
                <c:pt idx="1">
                  <c:v>1.9000000000000004</c:v>
                </c:pt>
                <c:pt idx="2">
                  <c:v>1.9000000000000004</c:v>
                </c:pt>
                <c:pt idx="3">
                  <c:v>1.9000000000000004</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0.14501700000000017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0.27546900000000019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7.6798000000000144E-2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0.80176600000000064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7.6797999999998368E-2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0.27546800000000005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0.19838800000000134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8.5115730000000003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5.4073999999999955E-2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0.2420530000000003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6.7482000000000042E-2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0.70450899999999983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6.7482000000000042E-2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0.2420530000000003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1.0158000000000555E-2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8.8400200000000009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0.11650600000000022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0.2928740000000003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8.165099999999903E-2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0.85242700000000049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8.1651000000000806E-2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0.29287399999999941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8.7037000000000475E-2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8.5380830000000003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0.4435759999999993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0.35532500000000056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9.9061999999999983E-2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1.0341939999999994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9.9061999999999983E-2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0.35532499999999967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0.75155300000000125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7.3308260000000001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Your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Your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Your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Your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Your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Your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Your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Your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7.7756270488565598</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Sheet1!$B$2:$B$6</c:f>
              <c:numCache>
                <c:formatCode>0.0</c:formatCode>
                <c:ptCount val="5"/>
                <c:pt idx="0">
                  <c:v>9.1</c:v>
                </c:pt>
                <c:pt idx="1">
                  <c:v>8.6999999999999993</c:v>
                </c:pt>
                <c:pt idx="2">
                  <c:v>8.4</c:v>
                </c:pt>
                <c:pt idx="3">
                  <c:v>8.3000000000000007</c:v>
                </c:pt>
                <c:pt idx="4">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Sheet1!$C$2:$C$6</c:f>
              <c:numCache>
                <c:formatCode>0.0</c:formatCode>
                <c:ptCount val="5"/>
                <c:pt idx="0">
                  <c:v>0.90000000000000036</c:v>
                </c:pt>
                <c:pt idx="1">
                  <c:v>1.3000000000000007</c:v>
                </c:pt>
                <c:pt idx="2">
                  <c:v>1.5999999999999996</c:v>
                </c:pt>
                <c:pt idx="3">
                  <c:v>1.6999999999999993</c:v>
                </c:pt>
                <c:pt idx="4">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Sheet1!$B$2:$B$6</c:f>
              <c:numCache>
                <c:formatCode>0.0</c:formatCode>
                <c:ptCount val="5"/>
                <c:pt idx="0">
                  <c:v>7.5</c:v>
                </c:pt>
                <c:pt idx="1">
                  <c:v>7.7</c:v>
                </c:pt>
                <c:pt idx="2">
                  <c:v>7.7</c:v>
                </c:pt>
                <c:pt idx="3">
                  <c:v>7.7</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Sheet1!$C$2:$C$6</c:f>
              <c:numCache>
                <c:formatCode>0.0</c:formatCode>
                <c:ptCount val="5"/>
                <c:pt idx="0">
                  <c:v>2.5</c:v>
                </c:pt>
                <c:pt idx="1">
                  <c:v>2.2999999999999998</c:v>
                </c:pt>
                <c:pt idx="2">
                  <c:v>2.2999999999999998</c:v>
                </c:pt>
                <c:pt idx="3">
                  <c:v>2.2999999999999998</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0.34160699999999977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0.31270099999999967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8.7178999999999895E-2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0.91013200000000083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8.7177999999999756E-2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0.31270100000000056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0.16236999999999924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7.5863370000000003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0.19200370072940043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8.9068000000000147E-2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0.92985399999999974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8.9068000000000147E-2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0.31947599999999987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0.61036300000000043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6.7582449999999996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0.13841646760380044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6.202599999999947E-2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0.64754899999999971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6.2026000000001247E-2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0.22248299999999865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0.2868220000000008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8.5845929999999999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0.16234199999999976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0.38561300000000021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0.10750599999999988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1.1223489999999998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0.10750600000000077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0.38561299999999932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0.54638199999999948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7.3904300000000003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0.11486802761540016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0.14998599999999929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1.5658350000000008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0.14998599999999929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0.53798500000000082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1.5388380000000002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5.7171789999999998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3.4836</c:v>
                </c:pt>
                <c:pt idx="1">
                  <c:v>7.1721000000000004</c:v>
                </c:pt>
                <c:pt idx="2">
                  <c:v>23.5656</c:v>
                </c:pt>
                <c:pt idx="3">
                  <c:v>65.778700000000001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0.1015861687210009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4.2419000000000651E-2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0.44285099999999922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4.2419000000000651E-2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0.1521530000000002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0.11933599999999878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9.2665729999999993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0.2179770000000012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0.20442699999999903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5.6992000000001042E-2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0.59499499999999905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5.6992000000001042E-2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0.20442699999999903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0.20752099999999984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8.7796749999999992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0.25795097606459994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8.8166000000000189E-2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0.92043699999999973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8.8165000000000049E-2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0.3162420000000008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0.4321799999999989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8.1219850000000005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Your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Your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Your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Your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Your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Your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Your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Your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7.8239138208435701</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Sheet1!$B$2:$B$6</c:f>
              <c:numCache>
                <c:formatCode>0.0</c:formatCode>
                <c:ptCount val="5"/>
                <c:pt idx="0">
                  <c:v>9.1999999999999993</c:v>
                </c:pt>
                <c:pt idx="1">
                  <c:v>8.5</c:v>
                </c:pt>
                <c:pt idx="2">
                  <c:v>8.4</c:v>
                </c:pt>
                <c:pt idx="3">
                  <c:v>8.4</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Sheet1!$C$2:$C$6</c:f>
              <c:numCache>
                <c:formatCode>0.0</c:formatCode>
                <c:ptCount val="5"/>
                <c:pt idx="0">
                  <c:v>0.80000000000000071</c:v>
                </c:pt>
                <c:pt idx="1">
                  <c:v>1.5</c:v>
                </c:pt>
                <c:pt idx="2">
                  <c:v>1.5999999999999996</c:v>
                </c:pt>
                <c:pt idx="3">
                  <c:v>1.5999999999999996</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Sheet1!$B$2:$B$6</c:f>
              <c:numCache>
                <c:formatCode>0.0</c:formatCode>
                <c:ptCount val="5"/>
                <c:pt idx="0">
                  <c:v>7.7</c:v>
                </c:pt>
                <c:pt idx="1">
                  <c:v>7.8</c:v>
                </c:pt>
                <c:pt idx="2">
                  <c:v>7.8</c:v>
                </c:pt>
                <c:pt idx="3">
                  <c:v>7.8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8.2180739019225992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0.23529409807740009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7.3506000000000071E-2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0.76740100000000133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7.3506999999999323E-2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0.26366100000000081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1.8993999999999289E-2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8.5233469999999993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0.42004800000000042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0.30281399999999969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8.4421999999999997E-2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0.88135700000000039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8.4421999999999997E-2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0.30281399999999969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0.30194099999999935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7.2848860000000002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0.30364580768990024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9.4519999999999271E-2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0.98677100000000006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9.451900000000002E-2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0.33903199999999956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0.37500900000000037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7.6635090000000003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Your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Your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Your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Your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Your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Your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Your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Your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7.0056977785523404</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RWP | Worcestershire Acute Hospitals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RWP | Worcestershire Acute Hospitals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RWP | Worcestershire Acute Hospitals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Worcestershire Acute Hospitals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242050361"/>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206478999"/>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Q30. Were you able to get a member of staff to help you when you needed attention?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Respect and dignity</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Q47. Overall, did you feel you were treated with respect and dignity while you were in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919722774"/>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1785673"/>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424218054"/>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Q32. Beforehand, how well did hospital staff answer your questions about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4396558"/>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96924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8200472"/>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504659079"/>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9376136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481364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48635458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29459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94208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75841060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790207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902637150"/>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6957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738793"/>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96793481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69978850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120526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406881126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7801129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87523965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06407612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50937147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56388346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87332168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78868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72181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6723932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39672626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05707222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12287856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64696879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81506821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50685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4261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3210133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415832299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659343969"/>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959237266"/>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51888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13679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82817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9208967"/>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44755746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60599702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6265610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13130704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945308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66175526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424019971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85305695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99394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9638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18341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5792542"/>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80034843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46462805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4965806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27419545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0830657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32511632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60486522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87780247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842660591"/>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5337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08645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46797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3243967"/>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420793917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640470956"/>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7110408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68114235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335433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16163509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60919226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27925682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18081165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55195192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4216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13490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1597015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29921717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06202766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25272358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63666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5784301"/>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54912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675251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4041677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974477059"/>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0153389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33847128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5931257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18831415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405042216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10218384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78332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94788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78804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3775596"/>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9977458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80491500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3182865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404478243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6260515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2841632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94432872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44432923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817066320"/>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65710804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13180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68352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960217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64506962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87767205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12638412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158596729"/>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68832094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73093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18212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277806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40274133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51620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20101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37500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1236725"/>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82418138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519351903"/>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0868170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03120451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8771569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42405314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18653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75881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25453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5493650"/>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09664992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423034827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8545816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58764590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696795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85701178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82161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81661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04037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5298640"/>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82636011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495527955"/>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2325648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10409318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6366745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70842386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74194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70095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48879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0044966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9964471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706660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(54)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7034013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7754661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874163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(301)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2789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73269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18782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9952939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7555477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7863522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(197)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290118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7068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3189711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1073101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(151)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00540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9360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9705841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9519180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623588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(151)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5364070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30231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3504394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0616833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(151)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83763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45161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8638895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3035329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40664012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2514272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42732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4141565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7682399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(303)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41912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04202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40651940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7930271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6960782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(124)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5269080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92982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9933058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8278395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(106)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(165)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74820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49912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4626650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7382573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6731780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(158)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58423749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77378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3292011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3324517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(295)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11188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20212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87324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1576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1558854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4363975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42134050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982088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440619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6302783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(149)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64065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4867634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42882874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751771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5898184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88633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8339065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6158145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13671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31134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5941819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9625149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5374739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(171)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(307)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97291743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05056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3265101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13621462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(309)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351506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20801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8774120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7759124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6205649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6338749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47792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6555042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1059378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(308)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60661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84369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689200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8912828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9046595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(307)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0024040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50256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5621266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4890610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(307)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59133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21115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660175774"/>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6347303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0129972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(150)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179162207"/>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57179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3427863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4473539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(296)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25565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29798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528763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3776896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2344691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1340561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34584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41591650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6883398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18807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83658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39673780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69089592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3008649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(155)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50164156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2971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0038969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9368584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99706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74731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79317266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4403052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695073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3055319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96706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4073131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4553269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(156)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07423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38966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9037818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849130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36159006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(125)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5999667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34576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8118738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7547254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(143)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16620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97793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27195693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1623376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549977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(140)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6703939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69920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7942909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0952444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98382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1663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510928887"/>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8942561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6613594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(223)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767866232"/>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32038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649016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6032672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(107)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07008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58110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0159395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2778047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6232467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(307)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90762693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69534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2785390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63230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1755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95380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396141261"/>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8368214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2559442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(114)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648477021"/>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66582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5090389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2364060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6218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311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124750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5676023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25180409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4166811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4040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7146080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4340824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00557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92274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140470832"/>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2477219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7942261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(171)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792892448"/>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38970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2164041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5698816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(163)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939616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52203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59992454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8592187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82152354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(150)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(261)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4200261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25532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4407910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2956830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(306)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06547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50840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4911450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06648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3285901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9213516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ALEXANDRA HOSPITAL (170)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WORCESTERSHIRE ROYAL HOSPITAL (305)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97332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15990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63809347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173235847"/>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25645789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45480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86546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4143835165"/>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06037212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313269823"/>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36261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013399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912290741"/>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97879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65521858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173039534"/>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04789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06765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34004953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805843746"/>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17114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9886214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46941978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1268561060"/>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08288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65385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425870309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680875854"/>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492656307"/>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779130411"/>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8850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1778256"/>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180879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03670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92203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087133205"/>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14436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729413080"/>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Q32. Beforehand, how well did hospital staff answer your questions about the operations or procedures?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34658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866036807"/>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9950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26287151"/>
              </p:ext>
            </p:extLst>
          </p:nvPr>
        </p:nvGraphicFramePr>
        <p:xfrm>
          <a:off x="469068" y="1548000"/>
          <a:ext cx="11253864" cy="292882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Q19. When you asked nurses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Q24. To what extent did staff looking after you involve you in decisions about your care and treatment?</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9676683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73495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Worcestershire Acute Hospitals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48055408"/>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Noise from other patients: patients not being bothered by noise at night from other patients
Enough nurses: patients feeling there were enough nurses on duty to care for them in hospital
Getting help from staff: patients being able to get a member of staff to help them when they needed attention
Respect and dignity: patients being treated with respect and dignity while they were in the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718923632"/>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be admitted: patients feeling that they waited the right amount of time on the waiting list before being admitted to hospital
Privacy for discussions: patients being able to discuss their condition or treatment with hospital staff without being overheard
Keeping in touch: patients getting help from staff to keep in touch with family and friends during their stay in hospital
Answers to questions: hospital staff answering patients' questions before the operation or procedure
Help with eating: patients being given enough help from staff to eat meals, if needed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Worcestershire Acute Hospitals NHS Trust who had attended in late 2021. Responses were received from 488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58367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4639493"/>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488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495505287"/>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9990084"/>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4237419451"/>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7325916"/>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867843459"/>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036289437"/>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094286915"/>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879728745"/>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056259422"/>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096346437"/>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1433989"/>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271604193"/>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6963695"/>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811065223"/>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715476354"/>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8C2AB8-5A29-44CA-B842-37BD354B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19334</TotalTime>
  <Words>16361</Words>
  <Application>Microsoft Office PowerPoint</Application>
  <PresentationFormat>Widescreen</PresentationFormat>
  <Paragraphs>2339</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Worcestershire Acute Hospitals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847</cp:revision>
  <dcterms:created xsi:type="dcterms:W3CDTF">2021-03-04T09:52:26Z</dcterms:created>
  <dcterms:modified xsi:type="dcterms:W3CDTF">2022-09-30T14:26:16Z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